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4" r:id="rId21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9" Type="http://schemas.openxmlformats.org/officeDocument/2006/relationships/slide" Target="slides/slide9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0" name="Shape 10360"/>
        <p:cNvGrpSpPr/>
        <p:nvPr/>
      </p:nvGrpSpPr>
      <p:grpSpPr>
        <a:xfrm>
          <a:off x="0" y="0"/>
          <a:ext cx="0" cy="0"/>
          <a:chOff x="0" y="0"/>
          <a:chExt cx="0" cy="0"/>
        </a:xfrm>
      </p:grpSpPr>
      <p:sp>
        <p:nvSpPr>
          <p:cNvPr id="10361" name="Google Shape;10361;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62" name="Google Shape;10362;p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63" name="Google Shape;1036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notesSlide" Target="../notesSlides/notesSlide99.xml"/></Relationships>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4" name="Shape 10364"/>
        <p:cNvGrpSpPr/>
        <p:nvPr/>
      </p:nvGrpSpPr>
      <p:grpSpPr>
        <a:xfrm>
          <a:off x="0" y="0"/>
          <a:ext cx="0" cy="0"/>
          <a:chOff x="0" y="0"/>
          <a:chExt cx="0" cy="0"/>
        </a:xfrm>
      </p:grpSpPr>
      <p:sp>
        <p:nvSpPr>
          <p:cNvPr id="10365" name="Google Shape;10365;p1529"/>
          <p:cNvSpPr txBox="1"/>
          <p:nvPr/>
        </p:nvSpPr>
        <p:spPr>
          <a:xfrm>
            <a:off x="3581400" y="1524000"/>
            <a:ext cx="5562600" cy="9461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3300"/>
              </a:buClr>
              <a:buSzPts val="2800"/>
              <a:buFont typeface="Times New Roman"/>
              <a:buNone/>
            </a:pPr>
            <a:r>
              <a:rPr b="1" i="0" lang="en-US" sz="2800" u="none" cap="none" strike="noStrike">
                <a:solidFill>
                  <a:srgbClr val="CC3300"/>
                </a:solidFill>
                <a:latin typeface="Times New Roman"/>
                <a:ea typeface="Times New Roman"/>
                <a:cs typeface="Times New Roman"/>
                <a:sym typeface="Times New Roman"/>
              </a:rPr>
              <a:t>National Research Coordinating Center</a:t>
            </a:r>
            <a:endParaRPr/>
          </a:p>
        </p:txBody>
      </p:sp>
      <p:sp>
        <p:nvSpPr>
          <p:cNvPr id="10366" name="Google Shape;10366;p1529"/>
          <p:cNvSpPr txBox="1"/>
          <p:nvPr/>
        </p:nvSpPr>
        <p:spPr>
          <a:xfrm>
            <a:off x="838200" y="1524000"/>
            <a:ext cx="24384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Times New Roman"/>
              <a:buNone/>
            </a:pPr>
            <a:r>
              <a:rPr b="1" i="0" lang="en-US" sz="2800" u="none" cap="none" strike="noStrike">
                <a:solidFill>
                  <a:srgbClr val="000000"/>
                </a:solidFill>
                <a:latin typeface="Times New Roman"/>
                <a:ea typeface="Times New Roman"/>
                <a:cs typeface="Times New Roman"/>
                <a:sym typeface="Times New Roman"/>
              </a:rPr>
              <a:t>PI of Record</a:t>
            </a:r>
            <a:endParaRPr/>
          </a:p>
        </p:txBody>
      </p:sp>
      <p:cxnSp>
        <p:nvCxnSpPr>
          <p:cNvPr id="10367" name="Google Shape;10367;p1529"/>
          <p:cNvCxnSpPr/>
          <p:nvPr/>
        </p:nvCxnSpPr>
        <p:spPr>
          <a:xfrm>
            <a:off x="3048000" y="1752600"/>
            <a:ext cx="533400" cy="0"/>
          </a:xfrm>
          <a:prstGeom prst="straightConnector1">
            <a:avLst/>
          </a:prstGeom>
          <a:noFill/>
          <a:ln cap="flat" cmpd="sng" w="9525">
            <a:solidFill>
              <a:schemeClr val="dk1"/>
            </a:solidFill>
            <a:prstDash val="solid"/>
            <a:round/>
            <a:headEnd len="med" w="med" type="triangle"/>
            <a:tailEnd len="med" w="med" type="triangle"/>
          </a:ln>
        </p:spPr>
      </p:cxnSp>
      <p:sp>
        <p:nvSpPr>
          <p:cNvPr id="10368" name="Google Shape;10368;p1529"/>
          <p:cNvSpPr/>
          <p:nvPr/>
        </p:nvSpPr>
        <p:spPr>
          <a:xfrm>
            <a:off x="914400" y="1524000"/>
            <a:ext cx="7620000" cy="457200"/>
          </a:xfrm>
          <a:prstGeom prst="rect">
            <a:avLst/>
          </a:prstGeom>
          <a:noFill/>
          <a:ln cap="flat" cmpd="sng" w="9525">
            <a:solidFill>
              <a:srgbClr val="CC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0369" name="Google Shape;10369;p1529"/>
          <p:cNvSpPr/>
          <p:nvPr/>
        </p:nvSpPr>
        <p:spPr>
          <a:xfrm>
            <a:off x="762000" y="2590800"/>
            <a:ext cx="76962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0370" name="Google Shape;10370;p1529"/>
          <p:cNvSpPr/>
          <p:nvPr/>
        </p:nvSpPr>
        <p:spPr>
          <a:xfrm>
            <a:off x="685800" y="3505200"/>
            <a:ext cx="8077200" cy="762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0371" name="Google Shape;10371;p1529"/>
          <p:cNvSpPr/>
          <p:nvPr/>
        </p:nvSpPr>
        <p:spPr>
          <a:xfrm>
            <a:off x="1295400" y="4724400"/>
            <a:ext cx="6400800" cy="1143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cxnSp>
        <p:nvCxnSpPr>
          <p:cNvPr id="10372" name="Google Shape;10372;p1529"/>
          <p:cNvCxnSpPr/>
          <p:nvPr/>
        </p:nvCxnSpPr>
        <p:spPr>
          <a:xfrm>
            <a:off x="4038600" y="2133600"/>
            <a:ext cx="0" cy="304800"/>
          </a:xfrm>
          <a:prstGeom prst="straightConnector1">
            <a:avLst/>
          </a:prstGeom>
          <a:noFill/>
          <a:ln cap="flat" cmpd="sng" w="9525">
            <a:solidFill>
              <a:schemeClr val="dk1"/>
            </a:solidFill>
            <a:prstDash val="solid"/>
            <a:round/>
            <a:headEnd len="med" w="med" type="none"/>
            <a:tailEnd len="med" w="med" type="triangle"/>
          </a:ln>
        </p:spPr>
      </p:cxnSp>
      <p:cxnSp>
        <p:nvCxnSpPr>
          <p:cNvPr id="10373" name="Google Shape;10373;p1529"/>
          <p:cNvCxnSpPr/>
          <p:nvPr/>
        </p:nvCxnSpPr>
        <p:spPr>
          <a:xfrm>
            <a:off x="4038600" y="3200400"/>
            <a:ext cx="0" cy="304800"/>
          </a:xfrm>
          <a:prstGeom prst="straightConnector1">
            <a:avLst/>
          </a:prstGeom>
          <a:noFill/>
          <a:ln cap="flat" cmpd="sng" w="9525">
            <a:solidFill>
              <a:schemeClr val="dk1"/>
            </a:solidFill>
            <a:prstDash val="solid"/>
            <a:round/>
            <a:headEnd len="med" w="med" type="none"/>
            <a:tailEnd len="med" w="med" type="triangle"/>
          </a:ln>
        </p:spPr>
      </p:cxnSp>
      <p:cxnSp>
        <p:nvCxnSpPr>
          <p:cNvPr id="10374" name="Google Shape;10374;p1529"/>
          <p:cNvCxnSpPr/>
          <p:nvPr/>
        </p:nvCxnSpPr>
        <p:spPr>
          <a:xfrm>
            <a:off x="4038600" y="4343400"/>
            <a:ext cx="0" cy="304800"/>
          </a:xfrm>
          <a:prstGeom prst="straightConnector1">
            <a:avLst/>
          </a:prstGeom>
          <a:noFill/>
          <a:ln cap="flat" cmpd="sng" w="9525">
            <a:solidFill>
              <a:schemeClr val="dk1"/>
            </a:solidFill>
            <a:prstDash val="solid"/>
            <a:round/>
            <a:headEnd len="med" w="med" type="none"/>
            <a:tailEnd len="med" w="med" type="triangle"/>
          </a:ln>
        </p:spPr>
      </p:cxnSp>
      <p:sp>
        <p:nvSpPr>
          <p:cNvPr id="10375" name="Google Shape;10375;p1529"/>
          <p:cNvSpPr txBox="1"/>
          <p:nvPr/>
        </p:nvSpPr>
        <p:spPr>
          <a:xfrm>
            <a:off x="762000" y="2590800"/>
            <a:ext cx="7543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    Coordinating Center Steering Committee Approval</a:t>
            </a:r>
            <a:endParaRPr/>
          </a:p>
        </p:txBody>
      </p:sp>
      <p:sp>
        <p:nvSpPr>
          <p:cNvPr id="10376" name="Google Shape;10376;p1529"/>
          <p:cNvSpPr txBox="1"/>
          <p:nvPr/>
        </p:nvSpPr>
        <p:spPr>
          <a:xfrm>
            <a:off x="990600" y="3429000"/>
            <a:ext cx="81534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Coordinating Center Staff Obtain IRB applications and submit to other coordinating clinical centers</a:t>
            </a:r>
            <a:endParaRPr/>
          </a:p>
        </p:txBody>
      </p:sp>
      <p:sp>
        <p:nvSpPr>
          <p:cNvPr id="10377" name="Google Shape;10377;p1529"/>
          <p:cNvSpPr txBox="1"/>
          <p:nvPr/>
        </p:nvSpPr>
        <p:spPr>
          <a:xfrm>
            <a:off x="1600200" y="4800600"/>
            <a:ext cx="67056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IRBs at Coordinating Centers Review and Approve the same single study protocol</a:t>
            </a:r>
            <a:r>
              <a:rPr b="0" i="0" lang="en-US" sz="1800" u="none" cap="none" strike="noStrike">
                <a:solidFill>
                  <a:srgbClr val="000000"/>
                </a:solidFill>
                <a:latin typeface="Times New Roman"/>
                <a:ea typeface="Times New Roman"/>
                <a:cs typeface="Times New Roman"/>
                <a:sym typeface="Times New Roman"/>
              </a:rPr>
              <a:t> </a:t>
            </a:r>
            <a:endParaRPr/>
          </a:p>
        </p:txBody>
      </p:sp>
      <p:sp>
        <p:nvSpPr>
          <p:cNvPr id="10378" name="Google Shape;10378;p1529"/>
          <p:cNvSpPr txBox="1"/>
          <p:nvPr/>
        </p:nvSpPr>
        <p:spPr>
          <a:xfrm>
            <a:off x="2057400" y="6186488"/>
            <a:ext cx="8077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A    B    C   D     E    F    G  H   I    J    K</a:t>
            </a:r>
            <a:endParaRPr/>
          </a:p>
        </p:txBody>
      </p:sp>
      <p:cxnSp>
        <p:nvCxnSpPr>
          <p:cNvPr id="10379" name="Google Shape;10379;p1529"/>
          <p:cNvCxnSpPr/>
          <p:nvPr/>
        </p:nvCxnSpPr>
        <p:spPr>
          <a:xfrm>
            <a:off x="4114800" y="5943600"/>
            <a:ext cx="0" cy="304800"/>
          </a:xfrm>
          <a:prstGeom prst="straightConnector1">
            <a:avLst/>
          </a:prstGeom>
          <a:noFill/>
          <a:ln cap="flat" cmpd="sng" w="9525">
            <a:solidFill>
              <a:schemeClr val="dk1"/>
            </a:solidFill>
            <a:prstDash val="solid"/>
            <a:round/>
            <a:headEnd len="med" w="med" type="none"/>
            <a:tailEnd len="med" w="med" type="triangle"/>
          </a:ln>
        </p:spPr>
      </p:cxnSp>
      <p:sp>
        <p:nvSpPr>
          <p:cNvPr id="10380" name="Google Shape;10380;p1529"/>
          <p:cNvSpPr txBox="1"/>
          <p:nvPr/>
        </p:nvSpPr>
        <p:spPr>
          <a:xfrm>
            <a:off x="2667000" y="990600"/>
            <a:ext cx="39624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Times New Roman"/>
              <a:buNone/>
            </a:pPr>
            <a:r>
              <a:rPr b="1" i="0" lang="en-US" sz="2800" u="none" cap="none" strike="noStrike">
                <a:solidFill>
                  <a:srgbClr val="000000"/>
                </a:solidFill>
                <a:latin typeface="Times New Roman"/>
                <a:ea typeface="Times New Roman"/>
                <a:cs typeface="Times New Roman"/>
                <a:sym typeface="Times New Roman"/>
              </a:rPr>
              <a:t>Cooperative Agreements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